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A77C6-D104-4998-A113-2437339534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0AA1D3-7794-4EB5-84F8-5935AE5BB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86ECF2-3627-433D-BE6A-42A3C82B226F}"/>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68CB10B0-82F1-4DBA-818A-CC0CF99320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1DBAB-C816-4859-A04A-094A21F88AF3}"/>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395642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4CD4B-E089-43F1-B551-8AAB75163E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42C3E59-E246-4E85-A603-B0181CED1A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9261AD-66F4-4706-B93D-4D234CF3350D}"/>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3E172BA0-AC16-4E8D-8FA5-447F6E3908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961450-8E3D-4AFE-B87A-895806E4373B}"/>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85179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EC4415-D1E1-4001-83BB-58EA87AC298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4A361A-8638-493A-945C-80F15263948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8E985D-5AD5-4711-91B5-0A269624B67D}"/>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6D993745-E624-4B0D-B7EB-F495D32BA8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FFC350-23EC-4B56-BAA7-E0E214080C72}"/>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2843771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E9787-3BF0-4734-86D4-6847F56CEB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B9F32A-9D99-4704-948A-E445739E86F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C06EED-6215-46E4-B1B1-91C65DCD2C8A}"/>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FDCD558D-22FD-4DC4-8501-B9066799A7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07C521-EADC-4903-8B70-3CD291406F04}"/>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72438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70C1B-79E5-4AAF-A7E0-9ADAFEEE632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185ACC-FDD6-49A5-BC3C-2CE57CB43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1495C9-3D36-40E1-B058-4A8E815F3AAB}"/>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A2DDF16C-1E89-43D6-A06E-F1233C3DD2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B9AA28-BC85-486A-9AF8-1BEF8E416B2E}"/>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1639552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0EC37-B3DA-4DA8-B434-AB6F727AD9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C62F-9CBB-4145-AF01-9B63C5225D5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DB5BB3-2C75-4426-A206-E26CE4BD35F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827F1B1-2069-4E00-80D0-E9276ED4DED0}"/>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6" name="页脚占位符 5">
            <a:extLst>
              <a:ext uri="{FF2B5EF4-FFF2-40B4-BE49-F238E27FC236}">
                <a16:creationId xmlns:a16="http://schemas.microsoft.com/office/drawing/2014/main" id="{782D5BFD-B023-497B-A0D1-49BB8C3FA7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21EB51-C373-4A9C-B7A5-0DA9C682A6B6}"/>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188341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54421-DF2A-4EF6-BF2E-0FCF8915410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E219C3E-C9D9-452C-A922-B975D6610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38174D-8F4C-497C-8E74-BE0EDB90334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460A7A-3A12-4C25-AB1F-869C301788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E64F16-5123-4A96-B60E-49AEA645B42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52219B1-5B57-4B0A-8E4F-5466F5B8B0A5}"/>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8" name="页脚占位符 7">
            <a:extLst>
              <a:ext uri="{FF2B5EF4-FFF2-40B4-BE49-F238E27FC236}">
                <a16:creationId xmlns:a16="http://schemas.microsoft.com/office/drawing/2014/main" id="{12544E86-5DF5-4B2D-B841-A4383DD3024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869B52-F046-41C1-9050-EE9FD3B3B3AF}"/>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878930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CAC33-2011-470C-8AA9-436A9B7FD70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30815D-7B3D-43F1-A780-64ED971E20E2}"/>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4" name="页脚占位符 3">
            <a:extLst>
              <a:ext uri="{FF2B5EF4-FFF2-40B4-BE49-F238E27FC236}">
                <a16:creationId xmlns:a16="http://schemas.microsoft.com/office/drawing/2014/main" id="{8E3E0389-CE97-4F40-93CB-8405FC4E700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F6A02E-3EE9-4B10-BD3E-717EF53CAE7C}"/>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188624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69654D-2BD3-4318-955B-8A1AE47A9FA7}"/>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3" name="页脚占位符 2">
            <a:extLst>
              <a:ext uri="{FF2B5EF4-FFF2-40B4-BE49-F238E27FC236}">
                <a16:creationId xmlns:a16="http://schemas.microsoft.com/office/drawing/2014/main" id="{B0EF0746-15B8-4AFE-85C1-C05C4D91CF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E2B4B7-312F-4649-9523-14A06CA770FF}"/>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3789779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6D733-0F77-437D-AEDC-FD048E39EE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B13A8E-4F23-4E7C-91CC-4F45C782D9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60A861-1ED8-4B76-B7D3-DF9BE7A2F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E25684-AB55-4D05-B996-2042D0339818}"/>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6" name="页脚占位符 5">
            <a:extLst>
              <a:ext uri="{FF2B5EF4-FFF2-40B4-BE49-F238E27FC236}">
                <a16:creationId xmlns:a16="http://schemas.microsoft.com/office/drawing/2014/main" id="{75251EB5-B54F-45A7-B376-2975CFFF97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089B01-5D1F-4A10-BED2-C015DEFBB775}"/>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270599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1CBB2-9EF2-4447-942E-6A8FA407A9D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E152D5-5B0C-411A-8D68-6C232DE86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C562CF-C128-46AF-8049-2A2D0D24C5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D3901B-47A3-4D1F-BB6A-3E0BB7CF9B93}"/>
              </a:ext>
            </a:extLst>
          </p:cNvPr>
          <p:cNvSpPr>
            <a:spLocks noGrp="1"/>
          </p:cNvSpPr>
          <p:nvPr>
            <p:ph type="dt" sz="half" idx="10"/>
          </p:nvPr>
        </p:nvSpPr>
        <p:spPr/>
        <p:txBody>
          <a:bodyPr/>
          <a:lstStyle/>
          <a:p>
            <a:fld id="{BD2C03DC-A71E-4CFF-8BF7-53D7F3EE4DB1}" type="datetimeFigureOut">
              <a:rPr lang="zh-CN" altLang="en-US" smtClean="0"/>
              <a:t>2021/5/12</a:t>
            </a:fld>
            <a:endParaRPr lang="zh-CN" altLang="en-US"/>
          </a:p>
        </p:txBody>
      </p:sp>
      <p:sp>
        <p:nvSpPr>
          <p:cNvPr id="6" name="页脚占位符 5">
            <a:extLst>
              <a:ext uri="{FF2B5EF4-FFF2-40B4-BE49-F238E27FC236}">
                <a16:creationId xmlns:a16="http://schemas.microsoft.com/office/drawing/2014/main" id="{61A5D08E-7904-452F-AE5F-C44F3E9E97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B0307A-A452-4C23-8B27-3624D4BC41CA}"/>
              </a:ext>
            </a:extLst>
          </p:cNvPr>
          <p:cNvSpPr>
            <a:spLocks noGrp="1"/>
          </p:cNvSpPr>
          <p:nvPr>
            <p:ph type="sldNum" sz="quarter" idx="12"/>
          </p:nvPr>
        </p:nvSpPr>
        <p:spPr/>
        <p:txBody>
          <a:body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11481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DD5CA6-96A6-4E2E-AF19-9452245F7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34220C-3EA0-436F-8E47-B9256BCBD6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7E5F45-9BEF-4C34-88CC-5C9CC50EE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C03DC-A71E-4CFF-8BF7-53D7F3EE4DB1}" type="datetimeFigureOut">
              <a:rPr lang="zh-CN" altLang="en-US" smtClean="0"/>
              <a:t>2021/5/12</a:t>
            </a:fld>
            <a:endParaRPr lang="zh-CN" altLang="en-US"/>
          </a:p>
        </p:txBody>
      </p:sp>
      <p:sp>
        <p:nvSpPr>
          <p:cNvPr id="5" name="页脚占位符 4">
            <a:extLst>
              <a:ext uri="{FF2B5EF4-FFF2-40B4-BE49-F238E27FC236}">
                <a16:creationId xmlns:a16="http://schemas.microsoft.com/office/drawing/2014/main" id="{CC46CE06-DE31-492D-A48D-E7C94EC342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8200D6-A4AA-426F-A66F-7DB0D2B37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A2952-D4E0-4F99-BC41-FC0073A6600A}" type="slidenum">
              <a:rPr lang="zh-CN" altLang="en-US" smtClean="0"/>
              <a:t>‹#›</a:t>
            </a:fld>
            <a:endParaRPr lang="zh-CN" altLang="en-US"/>
          </a:p>
        </p:txBody>
      </p:sp>
    </p:spTree>
    <p:extLst>
      <p:ext uri="{BB962C8B-B14F-4D97-AF65-F5344CB8AC3E}">
        <p14:creationId xmlns:p14="http://schemas.microsoft.com/office/powerpoint/2010/main" val="359148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24D5E11-E351-4C3E-94BD-6C3B70684D41}"/>
              </a:ext>
            </a:extLst>
          </p:cNvPr>
          <p:cNvSpPr txBox="1"/>
          <p:nvPr/>
        </p:nvSpPr>
        <p:spPr>
          <a:xfrm>
            <a:off x="1183640" y="2072640"/>
            <a:ext cx="9824720"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Redmon_You_Only_Look_CVPR_2016_paper</a:t>
            </a:r>
          </a:p>
          <a:p>
            <a:endParaRPr lang="en-US" altLang="zh-CN" sz="2000" b="1" dirty="0">
              <a:latin typeface="Times New Roman" panose="02020603050405020304" pitchFamily="18" charset="0"/>
              <a:ea typeface="宋体" panose="02010600030101010101" pitchFamily="2" charset="-122"/>
            </a:endParaRPr>
          </a:p>
          <a:p>
            <a:endParaRPr lang="en-US" altLang="zh-CN" sz="2000" b="1" dirty="0">
              <a:effectLst/>
              <a:latin typeface="Times New Roman" panose="02020603050405020304" pitchFamily="18" charset="0"/>
              <a:ea typeface="宋体" panose="02010600030101010101" pitchFamily="2" charset="-122"/>
            </a:endParaRPr>
          </a:p>
          <a:p>
            <a:endParaRPr lang="en-US" altLang="zh-CN" sz="2000" b="1" dirty="0">
              <a:latin typeface="Times New Roman" panose="02020603050405020304" pitchFamily="18" charset="0"/>
              <a:ea typeface="宋体" panose="02010600030101010101" pitchFamily="2" charset="-122"/>
            </a:endParaRPr>
          </a:p>
          <a:p>
            <a:endParaRPr lang="en-US" altLang="zh-CN" sz="2000" b="1" dirty="0">
              <a:effectLst/>
              <a:latin typeface="Times New Roman" panose="02020603050405020304" pitchFamily="18" charset="0"/>
              <a:ea typeface="宋体" panose="02010600030101010101" pitchFamily="2" charset="-122"/>
            </a:endParaRPr>
          </a:p>
          <a:p>
            <a:endParaRPr lang="en-US" altLang="zh-CN" sz="2000" b="1" dirty="0">
              <a:latin typeface="Times New Roman" panose="02020603050405020304" pitchFamily="18" charset="0"/>
              <a:ea typeface="宋体" panose="02010600030101010101" pitchFamily="2" charset="-122"/>
            </a:endParaRPr>
          </a:p>
          <a:p>
            <a:endParaRPr lang="en-US" altLang="zh-CN" sz="2000" b="1"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en-US" altLang="zh-CN" sz="36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Scalable Recognition with a Vocabulary Tree_nister_stewenius_cvpr2006</a:t>
            </a:r>
            <a:endParaRPr lang="zh-CN" altLang="en-US" sz="3600" dirty="0">
              <a:effectLst>
                <a:outerShdw blurRad="38100" dist="38100" dir="2700000" algn="tl">
                  <a:srgbClr val="000000">
                    <a:alpha val="43137"/>
                  </a:srgbClr>
                </a:outerShdw>
              </a:effectLst>
            </a:endParaRPr>
          </a:p>
        </p:txBody>
      </p:sp>
      <p:sp>
        <p:nvSpPr>
          <p:cNvPr id="6" name="文本框 5">
            <a:extLst>
              <a:ext uri="{FF2B5EF4-FFF2-40B4-BE49-F238E27FC236}">
                <a16:creationId xmlns:a16="http://schemas.microsoft.com/office/drawing/2014/main" id="{9954CABA-9E1F-42B2-9D11-D3CE9200780B}"/>
              </a:ext>
            </a:extLst>
          </p:cNvPr>
          <p:cNvSpPr txBox="1"/>
          <p:nvPr/>
        </p:nvSpPr>
        <p:spPr>
          <a:xfrm>
            <a:off x="670560" y="721360"/>
            <a:ext cx="7366000" cy="769441"/>
          </a:xfrm>
          <a:prstGeom prst="rect">
            <a:avLst/>
          </a:prstGeom>
          <a:noFill/>
        </p:spPr>
        <p:txBody>
          <a:bodyPr wrap="square" rtlCol="0">
            <a:spAutoFit/>
          </a:bodyPr>
          <a:lstStyle/>
          <a:p>
            <a:r>
              <a:rPr lang="zh-CN" altLang="en-US" sz="4400" b="1" dirty="0">
                <a:effectLst>
                  <a:outerShdw blurRad="38100" dist="38100" dir="2700000" algn="tl">
                    <a:srgbClr val="000000">
                      <a:alpha val="43137"/>
                    </a:srgbClr>
                  </a:outerShdw>
                </a:effectLst>
              </a:rPr>
              <a:t>论文阅读分享</a:t>
            </a:r>
          </a:p>
        </p:txBody>
      </p:sp>
      <p:pic>
        <p:nvPicPr>
          <p:cNvPr id="3" name="已录下的声音">
            <a:hlinkClick r:id="" action="ppaction://media"/>
            <a:extLst>
              <a:ext uri="{FF2B5EF4-FFF2-40B4-BE49-F238E27FC236}">
                <a16:creationId xmlns:a16="http://schemas.microsoft.com/office/drawing/2014/main" id="{6513108A-F7A1-4A71-917D-2865D042A1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77880" y="5990709"/>
            <a:ext cx="406400" cy="406400"/>
          </a:xfrm>
          <a:prstGeom prst="rect">
            <a:avLst/>
          </a:prstGeom>
        </p:spPr>
      </p:pic>
    </p:spTree>
    <p:extLst>
      <p:ext uri="{BB962C8B-B14F-4D97-AF65-F5344CB8AC3E}">
        <p14:creationId xmlns:p14="http://schemas.microsoft.com/office/powerpoint/2010/main" val="385093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B277E-507E-4096-AA3A-9CF3E79C2C75}"/>
              </a:ext>
            </a:extLst>
          </p:cNvPr>
          <p:cNvSpPr>
            <a:spLocks noGrp="1"/>
          </p:cNvSpPr>
          <p:nvPr>
            <p:ph type="title"/>
          </p:nvPr>
        </p:nvSpPr>
        <p:spPr>
          <a:xfrm>
            <a:off x="838200" y="365125"/>
            <a:ext cx="2534920" cy="884555"/>
          </a:xfrm>
        </p:spPr>
        <p:txBody>
          <a:bodyPr/>
          <a:lstStyle/>
          <a:p>
            <a:r>
              <a:rPr lang="en-US" altLang="zh-CN" b="1" dirty="0">
                <a:effectLst>
                  <a:outerShdw blurRad="38100" dist="38100" dir="2700000" algn="tl">
                    <a:srgbClr val="000000">
                      <a:alpha val="43137"/>
                    </a:srgbClr>
                  </a:outerShdw>
                </a:effectLst>
              </a:rPr>
              <a:t>YOLO</a:t>
            </a:r>
            <a:endParaRPr lang="zh-CN" altLang="en-US" b="1" dirty="0">
              <a:effectLst>
                <a:outerShdw blurRad="38100" dist="38100" dir="2700000" algn="tl">
                  <a:srgbClr val="000000">
                    <a:alpha val="43137"/>
                  </a:srgbClr>
                </a:outerShdw>
              </a:effectLst>
            </a:endParaRPr>
          </a:p>
        </p:txBody>
      </p:sp>
      <p:pic>
        <p:nvPicPr>
          <p:cNvPr id="8" name="图片 7">
            <a:extLst>
              <a:ext uri="{FF2B5EF4-FFF2-40B4-BE49-F238E27FC236}">
                <a16:creationId xmlns:a16="http://schemas.microsoft.com/office/drawing/2014/main" id="{1F62A0E3-572A-4139-8825-6A82C5369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440" y="807402"/>
            <a:ext cx="5534795" cy="3068202"/>
          </a:xfrm>
          <a:prstGeom prst="rect">
            <a:avLst/>
          </a:prstGeom>
        </p:spPr>
      </p:pic>
      <p:sp>
        <p:nvSpPr>
          <p:cNvPr id="9" name="文本框 8">
            <a:extLst>
              <a:ext uri="{FF2B5EF4-FFF2-40B4-BE49-F238E27FC236}">
                <a16:creationId xmlns:a16="http://schemas.microsoft.com/office/drawing/2014/main" id="{A2F56B41-7D10-4755-9EE9-DF7AE07FBF53}"/>
              </a:ext>
            </a:extLst>
          </p:cNvPr>
          <p:cNvSpPr txBox="1"/>
          <p:nvPr/>
        </p:nvSpPr>
        <p:spPr>
          <a:xfrm>
            <a:off x="1031240" y="4173817"/>
            <a:ext cx="7919720" cy="2446824"/>
          </a:xfrm>
          <a:prstGeom prst="rect">
            <a:avLst/>
          </a:prstGeom>
          <a:noFill/>
        </p:spPr>
        <p:txBody>
          <a:bodyPr wrap="square" rtlCol="0">
            <a:spAutoFit/>
          </a:bodyPr>
          <a:lstStyle/>
          <a:p>
            <a:pPr algn="l">
              <a:lnSpc>
                <a:spcPct val="150000"/>
              </a:lnSpc>
            </a:pPr>
            <a:r>
              <a:rPr lang="zh-CN" altLang="en-US" b="0" i="0" dirty="0">
                <a:solidFill>
                  <a:srgbClr val="121212"/>
                </a:solidFill>
                <a:effectLst/>
                <a:latin typeface="-apple-system"/>
              </a:rPr>
              <a:t>右上图中输入图片为</a:t>
            </a:r>
            <a:r>
              <a:rPr lang="en-US" altLang="zh-CN" b="0" i="0" dirty="0">
                <a:solidFill>
                  <a:srgbClr val="121212"/>
                </a:solidFill>
                <a:effectLst/>
                <a:latin typeface="-apple-system"/>
              </a:rPr>
              <a:t>7*7</a:t>
            </a:r>
            <a:r>
              <a:rPr lang="zh-CN" altLang="en-US" b="0" i="0" dirty="0">
                <a:solidFill>
                  <a:srgbClr val="121212"/>
                </a:solidFill>
                <a:effectLst/>
                <a:latin typeface="-apple-system"/>
              </a:rPr>
              <a:t>，那就有</a:t>
            </a:r>
            <a:r>
              <a:rPr lang="en-US" altLang="zh-CN" b="0" i="0" dirty="0">
                <a:solidFill>
                  <a:srgbClr val="121212"/>
                </a:solidFill>
                <a:effectLst/>
                <a:latin typeface="-apple-system"/>
              </a:rPr>
              <a:t>7</a:t>
            </a:r>
            <a:r>
              <a:rPr lang="zh-CN" altLang="en-US" b="0" i="0" dirty="0">
                <a:solidFill>
                  <a:srgbClr val="121212"/>
                </a:solidFill>
                <a:effectLst/>
                <a:latin typeface="-apple-system"/>
              </a:rPr>
              <a:t>*</a:t>
            </a:r>
            <a:r>
              <a:rPr lang="en-US" altLang="zh-CN" b="0" i="0" dirty="0">
                <a:solidFill>
                  <a:srgbClr val="121212"/>
                </a:solidFill>
                <a:effectLst/>
                <a:latin typeface="-apple-system"/>
              </a:rPr>
              <a:t>7</a:t>
            </a:r>
            <a:r>
              <a:rPr lang="zh-CN" altLang="en-US" b="0" i="0" dirty="0">
                <a:solidFill>
                  <a:srgbClr val="121212"/>
                </a:solidFill>
                <a:effectLst/>
                <a:latin typeface="-apple-system"/>
              </a:rPr>
              <a:t>小格，会生成两个</a:t>
            </a:r>
            <a:r>
              <a:rPr lang="en-US" altLang="zh-CN" b="0" i="0" dirty="0">
                <a:solidFill>
                  <a:srgbClr val="121212"/>
                </a:solidFill>
                <a:effectLst/>
                <a:latin typeface="-apple-system"/>
              </a:rPr>
              <a:t>bounding box</a:t>
            </a:r>
            <a:r>
              <a:rPr lang="zh-CN" altLang="en-US" b="0" i="0" dirty="0">
                <a:solidFill>
                  <a:srgbClr val="121212"/>
                </a:solidFill>
                <a:effectLst/>
                <a:latin typeface="-apple-system"/>
              </a:rPr>
              <a:t>（这两个框是以每个小格为中心，在其周围找两个框</a:t>
            </a:r>
            <a:r>
              <a:rPr lang="en-US" altLang="zh-CN" b="0" i="0" dirty="0">
                <a:solidFill>
                  <a:srgbClr val="121212"/>
                </a:solidFill>
                <a:effectLst/>
                <a:latin typeface="-apple-system"/>
              </a:rPr>
              <a:t>[</a:t>
            </a:r>
            <a:r>
              <a:rPr lang="zh-CN" altLang="en-US" b="0" i="0" dirty="0">
                <a:solidFill>
                  <a:srgbClr val="121212"/>
                </a:solidFill>
                <a:effectLst/>
                <a:latin typeface="-apple-system"/>
              </a:rPr>
              <a:t>具体多少个框，可自行设置</a:t>
            </a:r>
            <a:r>
              <a:rPr lang="en-US" altLang="zh-CN" b="0" i="0" dirty="0">
                <a:solidFill>
                  <a:srgbClr val="121212"/>
                </a:solidFill>
                <a:effectLst/>
                <a:latin typeface="-apple-system"/>
              </a:rPr>
              <a:t>,</a:t>
            </a:r>
            <a:r>
              <a:rPr lang="zh-CN" altLang="en-US" b="0" i="0" dirty="0">
                <a:solidFill>
                  <a:srgbClr val="121212"/>
                </a:solidFill>
                <a:effectLst/>
                <a:latin typeface="-apple-system"/>
              </a:rPr>
              <a:t>论文设置是</a:t>
            </a:r>
            <a:r>
              <a:rPr lang="en-US" altLang="zh-CN" b="0" i="0" dirty="0">
                <a:solidFill>
                  <a:srgbClr val="121212"/>
                </a:solidFill>
                <a:effectLst/>
                <a:latin typeface="-apple-system"/>
              </a:rPr>
              <a:t>2]</a:t>
            </a:r>
            <a:r>
              <a:rPr lang="zh-CN" altLang="en-US" b="0" i="0" dirty="0">
                <a:solidFill>
                  <a:srgbClr val="121212"/>
                </a:solidFill>
                <a:effectLst/>
                <a:latin typeface="-apple-system"/>
              </a:rPr>
              <a:t>），所以一共会生成</a:t>
            </a:r>
            <a:r>
              <a:rPr lang="en-US" altLang="zh-CN" b="0" i="0" dirty="0">
                <a:solidFill>
                  <a:srgbClr val="121212"/>
                </a:solidFill>
                <a:effectLst/>
                <a:latin typeface="-apple-system"/>
              </a:rPr>
              <a:t>7*7*2</a:t>
            </a:r>
            <a:r>
              <a:rPr lang="zh-CN" altLang="en-US" b="0" i="0" dirty="0">
                <a:solidFill>
                  <a:srgbClr val="121212"/>
                </a:solidFill>
                <a:effectLst/>
                <a:latin typeface="-apple-system"/>
              </a:rPr>
              <a:t>个</a:t>
            </a:r>
            <a:r>
              <a:rPr lang="en-US" altLang="zh-CN" b="0" i="0" dirty="0">
                <a:solidFill>
                  <a:srgbClr val="121212"/>
                </a:solidFill>
                <a:effectLst/>
                <a:latin typeface="-apple-system"/>
              </a:rPr>
              <a:t>bounding box</a:t>
            </a:r>
            <a:r>
              <a:rPr lang="zh-CN" altLang="en-US" b="0" i="0" dirty="0">
                <a:solidFill>
                  <a:srgbClr val="121212"/>
                </a:solidFill>
                <a:effectLst/>
                <a:latin typeface="-apple-system"/>
              </a:rPr>
              <a:t>。一共是</a:t>
            </a:r>
            <a:r>
              <a:rPr lang="en-US" altLang="zh-CN" b="0" i="0" dirty="0">
                <a:solidFill>
                  <a:srgbClr val="121212"/>
                </a:solidFill>
                <a:effectLst/>
                <a:latin typeface="-apple-system"/>
              </a:rPr>
              <a:t>98</a:t>
            </a:r>
            <a:r>
              <a:rPr lang="zh-CN" altLang="en-US" b="0" i="0" dirty="0">
                <a:solidFill>
                  <a:srgbClr val="121212"/>
                </a:solidFill>
                <a:effectLst/>
                <a:latin typeface="-apple-system"/>
              </a:rPr>
              <a:t>个</a:t>
            </a:r>
          </a:p>
          <a:p>
            <a:pPr algn="l">
              <a:lnSpc>
                <a:spcPct val="150000"/>
              </a:lnSpc>
            </a:pPr>
            <a:r>
              <a:rPr lang="zh-CN" altLang="en-US" b="0" i="0" dirty="0">
                <a:solidFill>
                  <a:srgbClr val="121212"/>
                </a:solidFill>
                <a:effectLst/>
                <a:latin typeface="-apple-system"/>
              </a:rPr>
              <a:t>其中，每个</a:t>
            </a:r>
            <a:r>
              <a:rPr lang="en-US" altLang="zh-CN" b="0" i="0" dirty="0">
                <a:solidFill>
                  <a:srgbClr val="121212"/>
                </a:solidFill>
                <a:effectLst/>
                <a:latin typeface="-apple-system"/>
              </a:rPr>
              <a:t>bounding box</a:t>
            </a:r>
            <a:r>
              <a:rPr lang="zh-CN" altLang="en-US" b="0" i="0" dirty="0">
                <a:solidFill>
                  <a:srgbClr val="121212"/>
                </a:solidFill>
                <a:effectLst/>
                <a:latin typeface="-apple-system"/>
              </a:rPr>
              <a:t>就是五维的，小格其要预测</a:t>
            </a:r>
            <a:r>
              <a:rPr lang="en-US" altLang="zh-CN" b="0" i="0" dirty="0" err="1">
                <a:solidFill>
                  <a:srgbClr val="121212"/>
                </a:solidFill>
                <a:effectLst/>
                <a:latin typeface="-apple-system"/>
              </a:rPr>
              <a:t>x,y,h,w,c</a:t>
            </a:r>
            <a:r>
              <a:rPr lang="zh-CN" altLang="en-US" b="0" i="0" dirty="0">
                <a:solidFill>
                  <a:srgbClr val="121212"/>
                </a:solidFill>
                <a:effectLst/>
                <a:latin typeface="-apple-system"/>
              </a:rPr>
              <a:t>（</a:t>
            </a:r>
            <a:r>
              <a:rPr lang="en-US" altLang="zh-CN" b="0" i="0" dirty="0">
                <a:solidFill>
                  <a:srgbClr val="121212"/>
                </a:solidFill>
                <a:effectLst/>
                <a:latin typeface="-apple-system"/>
              </a:rPr>
              <a:t>x</a:t>
            </a:r>
            <a:r>
              <a:rPr lang="zh-CN" altLang="en-US" b="0" i="0" dirty="0">
                <a:solidFill>
                  <a:srgbClr val="121212"/>
                </a:solidFill>
                <a:effectLst/>
                <a:latin typeface="-apple-system"/>
              </a:rPr>
              <a:t>坐标，</a:t>
            </a:r>
            <a:r>
              <a:rPr lang="en-US" altLang="zh-CN" b="0" i="0" dirty="0">
                <a:solidFill>
                  <a:srgbClr val="121212"/>
                </a:solidFill>
                <a:effectLst/>
                <a:latin typeface="-apple-system"/>
              </a:rPr>
              <a:t>y</a:t>
            </a:r>
            <a:r>
              <a:rPr lang="zh-CN" altLang="en-US" b="0" i="0" dirty="0">
                <a:solidFill>
                  <a:srgbClr val="121212"/>
                </a:solidFill>
                <a:effectLst/>
                <a:latin typeface="-apple-system"/>
              </a:rPr>
              <a:t>坐标，高度，宽度，置信度）</a:t>
            </a:r>
          </a:p>
          <a:p>
            <a:endParaRPr lang="zh-CN" altLang="en-US" dirty="0"/>
          </a:p>
        </p:txBody>
      </p:sp>
      <p:sp>
        <p:nvSpPr>
          <p:cNvPr id="3" name="文本框 2">
            <a:extLst>
              <a:ext uri="{FF2B5EF4-FFF2-40B4-BE49-F238E27FC236}">
                <a16:creationId xmlns:a16="http://schemas.microsoft.com/office/drawing/2014/main" id="{AE885DC2-FC3A-45A7-B735-37AE5EAE3231}"/>
              </a:ext>
            </a:extLst>
          </p:cNvPr>
          <p:cNvSpPr txBox="1"/>
          <p:nvPr/>
        </p:nvSpPr>
        <p:spPr>
          <a:xfrm>
            <a:off x="822960" y="1547892"/>
            <a:ext cx="4023360" cy="2252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t>统一检测</a:t>
            </a:r>
            <a:endParaRPr lang="en-US" altLang="zh-CN" sz="2400" dirty="0"/>
          </a:p>
          <a:p>
            <a:pPr marL="285750" indent="-285750">
              <a:lnSpc>
                <a:spcPct val="150000"/>
              </a:lnSpc>
              <a:buFont typeface="Arial" panose="020B0604020202020204" pitchFamily="34" charset="0"/>
              <a:buChar char="•"/>
            </a:pPr>
            <a:r>
              <a:rPr lang="zh-CN" altLang="en-US" sz="2400" dirty="0"/>
              <a:t>一次输入</a:t>
            </a:r>
            <a:endParaRPr lang="en-US" altLang="zh-CN" sz="2400" dirty="0"/>
          </a:p>
          <a:p>
            <a:pPr marL="285750" indent="-285750">
              <a:lnSpc>
                <a:spcPct val="150000"/>
              </a:lnSpc>
              <a:buFont typeface="Arial" panose="020B0604020202020204" pitchFamily="34" charset="0"/>
              <a:buChar char="•"/>
            </a:pPr>
            <a:r>
              <a:rPr lang="zh-CN" altLang="en-US" sz="2400" dirty="0"/>
              <a:t>一次网络处理</a:t>
            </a:r>
            <a:endParaRPr lang="en-US" altLang="zh-CN" sz="2400" dirty="0"/>
          </a:p>
          <a:p>
            <a:pPr marL="285750" indent="-285750">
              <a:lnSpc>
                <a:spcPct val="150000"/>
              </a:lnSpc>
              <a:buFont typeface="Arial" panose="020B0604020202020204" pitchFamily="34" charset="0"/>
              <a:buChar char="•"/>
            </a:pPr>
            <a:r>
              <a:rPr lang="zh-CN" altLang="en-US" sz="2400" dirty="0"/>
              <a:t>快速得出物体位置与类别</a:t>
            </a:r>
          </a:p>
        </p:txBody>
      </p:sp>
      <p:pic>
        <p:nvPicPr>
          <p:cNvPr id="7" name="已录下的声音">
            <a:hlinkClick r:id="" action="ppaction://media"/>
            <a:extLst>
              <a:ext uri="{FF2B5EF4-FFF2-40B4-BE49-F238E27FC236}">
                <a16:creationId xmlns:a16="http://schemas.microsoft.com/office/drawing/2014/main" id="{D72074FA-87E5-4F22-AB79-A77A58106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760" y="5969000"/>
            <a:ext cx="406400" cy="406400"/>
          </a:xfrm>
          <a:prstGeom prst="rect">
            <a:avLst/>
          </a:prstGeom>
        </p:spPr>
      </p:pic>
    </p:spTree>
    <p:extLst>
      <p:ext uri="{BB962C8B-B14F-4D97-AF65-F5344CB8AC3E}">
        <p14:creationId xmlns:p14="http://schemas.microsoft.com/office/powerpoint/2010/main" val="20375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133A6-7196-4E99-BCB0-DA93205DD6B2}"/>
              </a:ext>
            </a:extLst>
          </p:cNvPr>
          <p:cNvSpPr>
            <a:spLocks noGrp="1"/>
          </p:cNvSpPr>
          <p:nvPr>
            <p:ph type="title"/>
          </p:nvPr>
        </p:nvSpPr>
        <p:spPr>
          <a:xfrm>
            <a:off x="838200" y="365125"/>
            <a:ext cx="2534920" cy="884555"/>
          </a:xfrm>
        </p:spPr>
        <p:txBody>
          <a:bodyPr/>
          <a:lstStyle/>
          <a:p>
            <a:r>
              <a:rPr lang="en-US" altLang="zh-CN" b="1" dirty="0">
                <a:effectLst>
                  <a:outerShdw blurRad="38100" dist="38100" dir="2700000" algn="tl">
                    <a:srgbClr val="000000">
                      <a:alpha val="43137"/>
                    </a:srgbClr>
                  </a:outerShdw>
                </a:effectLst>
              </a:rPr>
              <a:t>YOLO</a:t>
            </a:r>
            <a:endParaRPr lang="zh-CN" altLang="en-US" b="1" dirty="0">
              <a:effectLst>
                <a:outerShdw blurRad="38100" dist="38100" dir="2700000" algn="tl">
                  <a:srgbClr val="000000">
                    <a:alpha val="43137"/>
                  </a:srgbClr>
                </a:outerShdw>
              </a:effectLst>
            </a:endParaRPr>
          </a:p>
        </p:txBody>
      </p:sp>
      <p:pic>
        <p:nvPicPr>
          <p:cNvPr id="6" name="图片 5">
            <a:extLst>
              <a:ext uri="{FF2B5EF4-FFF2-40B4-BE49-F238E27FC236}">
                <a16:creationId xmlns:a16="http://schemas.microsoft.com/office/drawing/2014/main" id="{9CD2D6E8-38FD-4F58-A16D-F972A0646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78" y="1413453"/>
            <a:ext cx="7217982" cy="4524315"/>
          </a:xfrm>
          <a:prstGeom prst="rect">
            <a:avLst/>
          </a:prstGeom>
        </p:spPr>
      </p:pic>
      <p:sp>
        <p:nvSpPr>
          <p:cNvPr id="7" name="文本框 6">
            <a:extLst>
              <a:ext uri="{FF2B5EF4-FFF2-40B4-BE49-F238E27FC236}">
                <a16:creationId xmlns:a16="http://schemas.microsoft.com/office/drawing/2014/main" id="{188CC5DF-7D32-4B54-84D7-9EE726B8F293}"/>
              </a:ext>
            </a:extLst>
          </p:cNvPr>
          <p:cNvSpPr txBox="1"/>
          <p:nvPr/>
        </p:nvSpPr>
        <p:spPr>
          <a:xfrm>
            <a:off x="7553960" y="1249680"/>
            <a:ext cx="4389120" cy="4524315"/>
          </a:xfrm>
          <a:prstGeom prst="rect">
            <a:avLst/>
          </a:prstGeom>
          <a:noFill/>
        </p:spPr>
        <p:txBody>
          <a:bodyPr wrap="square" rtlCol="0">
            <a:spAutoFit/>
          </a:bodyPr>
          <a:lstStyle/>
          <a:p>
            <a:pPr algn="l">
              <a:lnSpc>
                <a:spcPct val="150000"/>
              </a:lnSpc>
            </a:pPr>
            <a:r>
              <a:rPr lang="zh-CN" altLang="en-US" sz="2000" b="0" i="0" dirty="0">
                <a:solidFill>
                  <a:srgbClr val="121212"/>
                </a:solidFill>
                <a:effectLst/>
                <a:latin typeface="-apple-system"/>
              </a:rPr>
              <a:t>（</a:t>
            </a:r>
            <a:r>
              <a:rPr lang="en-US" altLang="zh-CN" sz="2000" b="0" i="0" dirty="0">
                <a:solidFill>
                  <a:srgbClr val="121212"/>
                </a:solidFill>
                <a:effectLst/>
                <a:latin typeface="-apple-system"/>
              </a:rPr>
              <a:t>1</a:t>
            </a:r>
            <a:r>
              <a:rPr lang="zh-CN" altLang="en-US" sz="2000" b="0" i="0" dirty="0">
                <a:solidFill>
                  <a:srgbClr val="121212"/>
                </a:solidFill>
                <a:effectLst/>
                <a:latin typeface="-apple-system"/>
              </a:rPr>
              <a:t>）每个</a:t>
            </a:r>
            <a:r>
              <a:rPr lang="en-US" altLang="zh-CN" sz="2000" b="0" i="0" dirty="0">
                <a:solidFill>
                  <a:srgbClr val="121212"/>
                </a:solidFill>
                <a:effectLst/>
                <a:latin typeface="-apple-system"/>
              </a:rPr>
              <a:t>cell</a:t>
            </a:r>
            <a:r>
              <a:rPr lang="zh-CN" altLang="en-US" sz="2000" b="0" i="0" dirty="0">
                <a:solidFill>
                  <a:srgbClr val="121212"/>
                </a:solidFill>
                <a:effectLst/>
                <a:latin typeface="-apple-system"/>
              </a:rPr>
              <a:t>生成的向量为</a:t>
            </a:r>
            <a:r>
              <a:rPr lang="en-US" altLang="zh-CN" sz="2000" b="0" i="0" dirty="0">
                <a:solidFill>
                  <a:srgbClr val="121212"/>
                </a:solidFill>
                <a:effectLst/>
                <a:latin typeface="-apple-system"/>
              </a:rPr>
              <a:t>30</a:t>
            </a:r>
            <a:r>
              <a:rPr lang="zh-CN" altLang="en-US" sz="2000" b="0" i="0" dirty="0">
                <a:solidFill>
                  <a:srgbClr val="121212"/>
                </a:solidFill>
                <a:effectLst/>
                <a:latin typeface="-apple-system"/>
              </a:rPr>
              <a:t>维（前</a:t>
            </a:r>
            <a:r>
              <a:rPr lang="en-US" altLang="zh-CN" sz="2000" b="0" i="0" dirty="0">
                <a:solidFill>
                  <a:srgbClr val="121212"/>
                </a:solidFill>
                <a:effectLst/>
                <a:latin typeface="-apple-system"/>
              </a:rPr>
              <a:t>10</a:t>
            </a:r>
            <a:r>
              <a:rPr lang="zh-CN" altLang="en-US" sz="2000" b="0" i="0" dirty="0">
                <a:solidFill>
                  <a:srgbClr val="121212"/>
                </a:solidFill>
                <a:effectLst/>
                <a:latin typeface="-apple-system"/>
              </a:rPr>
              <a:t>维表示两个</a:t>
            </a:r>
            <a:r>
              <a:rPr lang="en-US" altLang="zh-CN" sz="2000" b="0" i="0" dirty="0">
                <a:solidFill>
                  <a:srgbClr val="121212"/>
                </a:solidFill>
                <a:effectLst/>
                <a:latin typeface="-apple-system"/>
              </a:rPr>
              <a:t>bounding box</a:t>
            </a:r>
            <a:r>
              <a:rPr lang="zh-CN" altLang="en-US" sz="2000" b="0" i="0" dirty="0">
                <a:solidFill>
                  <a:srgbClr val="121212"/>
                </a:solidFill>
                <a:effectLst/>
                <a:latin typeface="-apple-system"/>
              </a:rPr>
              <a:t>的坐标，后</a:t>
            </a:r>
            <a:r>
              <a:rPr lang="en-US" altLang="zh-CN" sz="2000" b="0" i="0" dirty="0">
                <a:solidFill>
                  <a:srgbClr val="121212"/>
                </a:solidFill>
                <a:effectLst/>
                <a:latin typeface="-apple-system"/>
              </a:rPr>
              <a:t>20</a:t>
            </a:r>
            <a:r>
              <a:rPr lang="zh-CN" altLang="en-US" sz="2000" b="0" i="0" dirty="0">
                <a:solidFill>
                  <a:srgbClr val="121212"/>
                </a:solidFill>
                <a:effectLst/>
                <a:latin typeface="-apple-system"/>
              </a:rPr>
              <a:t>维表示类别的检测概率值）。</a:t>
            </a:r>
          </a:p>
          <a:p>
            <a:pPr algn="l">
              <a:lnSpc>
                <a:spcPct val="150000"/>
              </a:lnSpc>
            </a:pPr>
            <a:r>
              <a:rPr lang="zh-CN" altLang="en-US" sz="2000" b="0" i="0" dirty="0">
                <a:solidFill>
                  <a:srgbClr val="121212"/>
                </a:solidFill>
                <a:effectLst/>
                <a:latin typeface="-apple-system"/>
              </a:rPr>
              <a:t>（</a:t>
            </a:r>
            <a:r>
              <a:rPr lang="en-US" altLang="zh-CN" sz="2000" b="0" i="0" dirty="0">
                <a:solidFill>
                  <a:srgbClr val="121212"/>
                </a:solidFill>
                <a:effectLst/>
                <a:latin typeface="-apple-system"/>
              </a:rPr>
              <a:t>2</a:t>
            </a:r>
            <a:r>
              <a:rPr lang="zh-CN" altLang="en-US" sz="2000" b="0" i="0" dirty="0">
                <a:solidFill>
                  <a:srgbClr val="121212"/>
                </a:solidFill>
                <a:effectLst/>
                <a:latin typeface="-apple-system"/>
              </a:rPr>
              <a:t>）每个</a:t>
            </a:r>
            <a:r>
              <a:rPr lang="en-US" altLang="zh-CN" sz="2000" b="0" i="0" dirty="0">
                <a:solidFill>
                  <a:srgbClr val="121212"/>
                </a:solidFill>
                <a:effectLst/>
                <a:latin typeface="-apple-system"/>
              </a:rPr>
              <a:t>grid cell </a:t>
            </a:r>
            <a:r>
              <a:rPr lang="zh-CN" altLang="en-US" sz="2000" b="0" i="0" dirty="0">
                <a:solidFill>
                  <a:srgbClr val="121212"/>
                </a:solidFill>
                <a:effectLst/>
                <a:latin typeface="-apple-system"/>
              </a:rPr>
              <a:t>感受的物体只有一个，只能生成一个概率，即只能表示一个物体。</a:t>
            </a:r>
          </a:p>
          <a:p>
            <a:pPr algn="l">
              <a:lnSpc>
                <a:spcPct val="150000"/>
              </a:lnSpc>
            </a:pPr>
            <a:r>
              <a:rPr lang="zh-CN" altLang="en-US" sz="2000" b="0" i="0" dirty="0">
                <a:solidFill>
                  <a:srgbClr val="121212"/>
                </a:solidFill>
                <a:effectLst/>
                <a:latin typeface="-apple-system"/>
              </a:rPr>
              <a:t>（</a:t>
            </a:r>
            <a:r>
              <a:rPr lang="en-US" altLang="zh-CN" sz="2000" b="0" i="0" dirty="0">
                <a:solidFill>
                  <a:srgbClr val="121212"/>
                </a:solidFill>
                <a:effectLst/>
                <a:latin typeface="-apple-system"/>
              </a:rPr>
              <a:t>3</a:t>
            </a:r>
            <a:r>
              <a:rPr lang="zh-CN" altLang="en-US" sz="2000" b="0" i="0" dirty="0">
                <a:solidFill>
                  <a:srgbClr val="121212"/>
                </a:solidFill>
                <a:effectLst/>
                <a:latin typeface="-apple-system"/>
              </a:rPr>
              <a:t>）损失函数中，坐标预测只计算能感受到物体的那个</a:t>
            </a:r>
            <a:r>
              <a:rPr lang="en-US" altLang="zh-CN" sz="2000" b="0" i="0" dirty="0">
                <a:solidFill>
                  <a:srgbClr val="121212"/>
                </a:solidFill>
                <a:effectLst/>
                <a:latin typeface="-apple-system"/>
              </a:rPr>
              <a:t>bounding box</a:t>
            </a:r>
            <a:r>
              <a:rPr lang="zh-CN" altLang="en-US" sz="2000" b="0" i="0" dirty="0">
                <a:solidFill>
                  <a:srgbClr val="121212"/>
                </a:solidFill>
                <a:effectLst/>
                <a:latin typeface="-apple-system"/>
              </a:rPr>
              <a:t>（</a:t>
            </a:r>
            <a:r>
              <a:rPr lang="en-US" altLang="zh-CN" sz="2000" b="0" i="0" dirty="0">
                <a:solidFill>
                  <a:srgbClr val="121212"/>
                </a:solidFill>
                <a:effectLst/>
                <a:latin typeface="-apple-system"/>
              </a:rPr>
              <a:t>IOU</a:t>
            </a:r>
            <a:r>
              <a:rPr lang="zh-CN" altLang="en-US" sz="2000" b="0" i="0" dirty="0">
                <a:solidFill>
                  <a:srgbClr val="121212"/>
                </a:solidFill>
                <a:effectLst/>
                <a:latin typeface="-apple-system"/>
              </a:rPr>
              <a:t>最大的那个）</a:t>
            </a:r>
          </a:p>
          <a:p>
            <a:endParaRPr lang="zh-CN" altLang="en-US" dirty="0"/>
          </a:p>
        </p:txBody>
      </p:sp>
      <p:pic>
        <p:nvPicPr>
          <p:cNvPr id="5" name="已录下的声音">
            <a:hlinkClick r:id="" action="ppaction://media"/>
            <a:extLst>
              <a:ext uri="{FF2B5EF4-FFF2-40B4-BE49-F238E27FC236}">
                <a16:creationId xmlns:a16="http://schemas.microsoft.com/office/drawing/2014/main" id="{B0524208-CFD3-42E9-BAA9-7EA01E1603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4880" y="6131560"/>
            <a:ext cx="406400" cy="406400"/>
          </a:xfrm>
          <a:prstGeom prst="rect">
            <a:avLst/>
          </a:prstGeom>
        </p:spPr>
      </p:pic>
    </p:spTree>
    <p:extLst>
      <p:ext uri="{BB962C8B-B14F-4D97-AF65-F5344CB8AC3E}">
        <p14:creationId xmlns:p14="http://schemas.microsoft.com/office/powerpoint/2010/main" val="316136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31C27B-54B7-47C5-BAB5-557379E0D40D}"/>
              </a:ext>
            </a:extLst>
          </p:cNvPr>
          <p:cNvSpPr>
            <a:spLocks noGrp="1"/>
          </p:cNvSpPr>
          <p:nvPr>
            <p:ph idx="1"/>
          </p:nvPr>
        </p:nvSpPr>
        <p:spPr>
          <a:xfrm>
            <a:off x="1203960" y="2605088"/>
            <a:ext cx="10515600" cy="3586163"/>
          </a:xfrm>
        </p:spPr>
        <p:txBody>
          <a:bodyPr>
            <a:normAutofit fontScale="92500" lnSpcReduction="20000"/>
          </a:bodyPr>
          <a:lstStyle/>
          <a:p>
            <a:pPr>
              <a:lnSpc>
                <a:spcPct val="150000"/>
              </a:lnSpc>
            </a:pPr>
            <a:r>
              <a:rPr lang="zh-CN" altLang="en-US" b="0" i="0" dirty="0">
                <a:solidFill>
                  <a:srgbClr val="212529"/>
                </a:solidFill>
                <a:effectLst/>
                <a:latin typeface="-apple-system"/>
              </a:rPr>
              <a:t>设置一个分数阈值；</a:t>
            </a:r>
            <a:endParaRPr lang="en-US" altLang="zh-CN" b="0" i="0" dirty="0">
              <a:solidFill>
                <a:srgbClr val="212529"/>
              </a:solidFill>
              <a:effectLst/>
              <a:latin typeface="-apple-system"/>
            </a:endParaRPr>
          </a:p>
          <a:p>
            <a:pPr>
              <a:lnSpc>
                <a:spcPct val="150000"/>
              </a:lnSpc>
            </a:pPr>
            <a:r>
              <a:rPr lang="zh-CN" altLang="en-US" b="0" i="0" dirty="0">
                <a:solidFill>
                  <a:srgbClr val="212529"/>
                </a:solidFill>
                <a:effectLst/>
                <a:latin typeface="-apple-system"/>
              </a:rPr>
              <a:t>对</a:t>
            </a:r>
            <a:r>
              <a:rPr lang="en-US" altLang="zh-CN" b="0" i="0" dirty="0">
                <a:solidFill>
                  <a:srgbClr val="212529"/>
                </a:solidFill>
                <a:effectLst/>
                <a:latin typeface="-apple-system"/>
              </a:rPr>
              <a:t>98</a:t>
            </a:r>
            <a:r>
              <a:rPr lang="zh-CN" altLang="en-US" b="0" i="0" dirty="0">
                <a:solidFill>
                  <a:srgbClr val="212529"/>
                </a:solidFill>
                <a:effectLst/>
                <a:latin typeface="-apple-system"/>
              </a:rPr>
              <a:t>个</a:t>
            </a:r>
            <a:r>
              <a:rPr lang="en-US" altLang="zh-CN" b="0" i="0" dirty="0" err="1">
                <a:solidFill>
                  <a:srgbClr val="212529"/>
                </a:solidFill>
                <a:effectLst/>
                <a:latin typeface="-apple-system"/>
              </a:rPr>
              <a:t>bbox</a:t>
            </a:r>
            <a:r>
              <a:rPr lang="zh-CN" altLang="en-US" b="0" i="0" dirty="0">
                <a:solidFill>
                  <a:srgbClr val="212529"/>
                </a:solidFill>
                <a:effectLst/>
                <a:latin typeface="-apple-system"/>
              </a:rPr>
              <a:t>，按类别分数进行降序排列</a:t>
            </a:r>
            <a:r>
              <a:rPr lang="en-US" altLang="zh-CN" b="0" i="0" dirty="0">
                <a:solidFill>
                  <a:srgbClr val="212529"/>
                </a:solidFill>
                <a:effectLst/>
                <a:latin typeface="-apple-system"/>
              </a:rPr>
              <a:t>;</a:t>
            </a:r>
            <a:br>
              <a:rPr lang="zh-CN" altLang="en-US" dirty="0"/>
            </a:br>
            <a:r>
              <a:rPr lang="zh-CN" altLang="en-US" b="0" i="0" dirty="0">
                <a:solidFill>
                  <a:srgbClr val="212529"/>
                </a:solidFill>
                <a:effectLst/>
                <a:latin typeface="-apple-system"/>
              </a:rPr>
              <a:t>执行操作 </a:t>
            </a:r>
            <a:r>
              <a:rPr lang="en-US" altLang="zh-CN" b="0" i="0" dirty="0">
                <a:solidFill>
                  <a:srgbClr val="212529"/>
                </a:solidFill>
                <a:effectLst/>
                <a:latin typeface="-apple-system"/>
              </a:rPr>
              <a:t>IOU(</a:t>
            </a:r>
            <a:r>
              <a:rPr lang="en-US" altLang="zh-CN" b="0" i="0" dirty="0" err="1">
                <a:solidFill>
                  <a:srgbClr val="212529"/>
                </a:solidFill>
                <a:effectLst/>
                <a:latin typeface="-apple-system"/>
              </a:rPr>
              <a:t>bbox_max,bbox_cur</a:t>
            </a:r>
            <a:r>
              <a:rPr lang="en-US" altLang="zh-CN" b="0" i="0" dirty="0">
                <a:solidFill>
                  <a:srgbClr val="212529"/>
                </a:solidFill>
                <a:effectLst/>
                <a:latin typeface="-apple-system"/>
              </a:rPr>
              <a:t>) &gt; </a:t>
            </a:r>
            <a:r>
              <a:rPr lang="zh-CN" altLang="en-US" b="0" i="0" dirty="0">
                <a:solidFill>
                  <a:srgbClr val="212529"/>
                </a:solidFill>
                <a:effectLst/>
                <a:latin typeface="-apple-system"/>
              </a:rPr>
              <a:t>阈值，</a:t>
            </a:r>
            <a:r>
              <a:rPr lang="en-US" altLang="zh-CN" b="0" i="0" dirty="0">
                <a:solidFill>
                  <a:srgbClr val="212529"/>
                </a:solidFill>
                <a:effectLst/>
                <a:latin typeface="-apple-system"/>
              </a:rPr>
              <a:t> </a:t>
            </a:r>
            <a:r>
              <a:rPr lang="en-US" altLang="zh-CN" b="0" i="0" dirty="0" err="1">
                <a:solidFill>
                  <a:srgbClr val="212529"/>
                </a:solidFill>
                <a:effectLst/>
                <a:latin typeface="-apple-system"/>
              </a:rPr>
              <a:t>bbox_cur</a:t>
            </a:r>
            <a:r>
              <a:rPr lang="zh-CN" altLang="en-US" b="0" i="0" dirty="0">
                <a:solidFill>
                  <a:srgbClr val="212529"/>
                </a:solidFill>
                <a:effectLst/>
                <a:latin typeface="-apple-system"/>
              </a:rPr>
              <a:t>设置</a:t>
            </a:r>
            <a:r>
              <a:rPr lang="en-US" altLang="zh-CN" b="0" i="0" dirty="0">
                <a:solidFill>
                  <a:srgbClr val="212529"/>
                </a:solidFill>
                <a:effectLst/>
                <a:latin typeface="-apple-system"/>
              </a:rPr>
              <a:t>0,</a:t>
            </a:r>
            <a:r>
              <a:rPr lang="zh-CN" altLang="en-US" b="0" i="0" dirty="0">
                <a:solidFill>
                  <a:srgbClr val="212529"/>
                </a:solidFill>
                <a:effectLst/>
                <a:latin typeface="-apple-system"/>
              </a:rPr>
              <a:t>说明重叠度很高，预测的是同一个物体，否则就保留分数；</a:t>
            </a:r>
            <a:endParaRPr lang="en-US" altLang="zh-CN" b="0" i="0" dirty="0">
              <a:solidFill>
                <a:srgbClr val="212529"/>
              </a:solidFill>
              <a:effectLst/>
              <a:latin typeface="-apple-system"/>
            </a:endParaRPr>
          </a:p>
          <a:p>
            <a:pPr>
              <a:lnSpc>
                <a:spcPct val="150000"/>
              </a:lnSpc>
            </a:pPr>
            <a:r>
              <a:rPr lang="zh-CN" altLang="en-US" b="0" i="0" dirty="0">
                <a:solidFill>
                  <a:srgbClr val="212529"/>
                </a:solidFill>
                <a:effectLst/>
                <a:latin typeface="-apple-system"/>
              </a:rPr>
              <a:t>再对其次大的分数进行同样操作，直至</a:t>
            </a:r>
            <a:r>
              <a:rPr lang="en-US" altLang="zh-CN" b="0" i="0" dirty="0">
                <a:solidFill>
                  <a:srgbClr val="212529"/>
                </a:solidFill>
                <a:effectLst/>
                <a:latin typeface="-apple-system"/>
              </a:rPr>
              <a:t>98</a:t>
            </a:r>
            <a:r>
              <a:rPr lang="zh-CN" altLang="en-US" b="0" i="0" dirty="0">
                <a:solidFill>
                  <a:srgbClr val="212529"/>
                </a:solidFill>
                <a:effectLst/>
                <a:latin typeface="-apple-system"/>
              </a:rPr>
              <a:t>个分数处理完毕</a:t>
            </a:r>
            <a:r>
              <a:rPr lang="en-US" altLang="zh-CN" b="0" i="0" dirty="0">
                <a:solidFill>
                  <a:srgbClr val="212529"/>
                </a:solidFill>
                <a:effectLst/>
                <a:latin typeface="-apple-system"/>
              </a:rPr>
              <a:t>;</a:t>
            </a:r>
            <a:br>
              <a:rPr lang="zh-CN" altLang="en-US" dirty="0"/>
            </a:br>
            <a:endParaRPr lang="zh-CN" altLang="en-US" dirty="0"/>
          </a:p>
        </p:txBody>
      </p:sp>
      <p:sp>
        <p:nvSpPr>
          <p:cNvPr id="4" name="标题 1">
            <a:extLst>
              <a:ext uri="{FF2B5EF4-FFF2-40B4-BE49-F238E27FC236}">
                <a16:creationId xmlns:a16="http://schemas.microsoft.com/office/drawing/2014/main" id="{4482EF85-2233-4C92-A417-EF8AE4DA5897}"/>
              </a:ext>
            </a:extLst>
          </p:cNvPr>
          <p:cNvSpPr>
            <a:spLocks noGrp="1"/>
          </p:cNvSpPr>
          <p:nvPr>
            <p:ph type="title"/>
          </p:nvPr>
        </p:nvSpPr>
        <p:spPr>
          <a:xfrm>
            <a:off x="838200" y="365125"/>
            <a:ext cx="10515600" cy="1325563"/>
          </a:xfrm>
        </p:spPr>
        <p:txBody>
          <a:bodyPr/>
          <a:lstStyle/>
          <a:p>
            <a:r>
              <a:rPr lang="en-US" altLang="zh-CN" b="1" dirty="0">
                <a:effectLst>
                  <a:outerShdw blurRad="38100" dist="38100" dir="2700000" algn="tl">
                    <a:srgbClr val="000000">
                      <a:alpha val="43137"/>
                    </a:srgbClr>
                  </a:outerShdw>
                </a:effectLst>
              </a:rPr>
              <a:t>YOLO</a:t>
            </a:r>
            <a:endParaRPr lang="zh-CN" altLang="en-US" b="1" dirty="0">
              <a:effectLst>
                <a:outerShdw blurRad="38100" dist="38100" dir="2700000" algn="tl">
                  <a:srgbClr val="000000">
                    <a:alpha val="43137"/>
                  </a:srgbClr>
                </a:outerShdw>
              </a:effectLst>
            </a:endParaRPr>
          </a:p>
        </p:txBody>
      </p:sp>
      <p:sp>
        <p:nvSpPr>
          <p:cNvPr id="6" name="文本框 5">
            <a:extLst>
              <a:ext uri="{FF2B5EF4-FFF2-40B4-BE49-F238E27FC236}">
                <a16:creationId xmlns:a16="http://schemas.microsoft.com/office/drawing/2014/main" id="{79A60D60-DF83-480B-ABF2-B0C0E5FFE40F}"/>
              </a:ext>
            </a:extLst>
          </p:cNvPr>
          <p:cNvSpPr txBox="1"/>
          <p:nvPr/>
        </p:nvSpPr>
        <p:spPr>
          <a:xfrm>
            <a:off x="726440" y="1690688"/>
            <a:ext cx="3108960" cy="584775"/>
          </a:xfrm>
          <a:prstGeom prst="rect">
            <a:avLst/>
          </a:prstGeom>
          <a:noFill/>
        </p:spPr>
        <p:txBody>
          <a:bodyPr wrap="square" rtlCol="0">
            <a:spAutoFit/>
          </a:bodyPr>
          <a:lstStyle/>
          <a:p>
            <a:r>
              <a:rPr lang="zh-CN" altLang="en-US" sz="3200" dirty="0"/>
              <a:t>解决重检问题</a:t>
            </a:r>
            <a:r>
              <a:rPr lang="en-US" altLang="zh-CN" sz="3200" dirty="0"/>
              <a:t>:</a:t>
            </a:r>
            <a:endParaRPr lang="zh-CN" altLang="en-US" sz="3200" dirty="0"/>
          </a:p>
        </p:txBody>
      </p:sp>
      <p:pic>
        <p:nvPicPr>
          <p:cNvPr id="7" name="已录下的声音">
            <a:hlinkClick r:id="" action="ppaction://media"/>
            <a:extLst>
              <a:ext uri="{FF2B5EF4-FFF2-40B4-BE49-F238E27FC236}">
                <a16:creationId xmlns:a16="http://schemas.microsoft.com/office/drawing/2014/main" id="{1AA802A0-6618-443B-B65E-0BF09A2F4B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197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0325A-2DD0-4449-B97E-CB62317508D9}"/>
              </a:ext>
            </a:extLst>
          </p:cNvPr>
          <p:cNvSpPr>
            <a:spLocks noGrp="1"/>
          </p:cNvSpPr>
          <p:nvPr>
            <p:ph type="title"/>
          </p:nvPr>
        </p:nvSpPr>
        <p:spPr/>
        <p:txBody>
          <a:bodyPr/>
          <a:lstStyle/>
          <a:p>
            <a:r>
              <a:rPr lang="en-US" altLang="zh-CN" b="1" i="0" dirty="0">
                <a:solidFill>
                  <a:srgbClr val="4D4D4D"/>
                </a:solidFill>
                <a:effectLst>
                  <a:outerShdw blurRad="38100" dist="38100" dir="2700000" algn="tl">
                    <a:srgbClr val="000000">
                      <a:alpha val="43137"/>
                    </a:srgbClr>
                  </a:outerShdw>
                </a:effectLst>
                <a:latin typeface="-apple-system"/>
              </a:rPr>
              <a:t>Vocabulary Tree</a:t>
            </a:r>
            <a:endParaRPr lang="zh-CN" altLang="en-US" b="1" dirty="0">
              <a:effectLst>
                <a:outerShdw blurRad="38100" dist="38100" dir="2700000" algn="tl">
                  <a:srgbClr val="000000">
                    <a:alpha val="43137"/>
                  </a:srgbClr>
                </a:outerShdw>
              </a:effectLst>
            </a:endParaRPr>
          </a:p>
        </p:txBody>
      </p:sp>
      <p:pic>
        <p:nvPicPr>
          <p:cNvPr id="5" name="内容占位符 4">
            <a:extLst>
              <a:ext uri="{FF2B5EF4-FFF2-40B4-BE49-F238E27FC236}">
                <a16:creationId xmlns:a16="http://schemas.microsoft.com/office/drawing/2014/main" id="{2FFA91E5-3043-4839-B912-AC2E407DA4D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947545"/>
            <a:ext cx="4638435" cy="4351338"/>
          </a:xfrm>
        </p:spPr>
      </p:pic>
      <p:sp>
        <p:nvSpPr>
          <p:cNvPr id="7" name="文本框 6">
            <a:extLst>
              <a:ext uri="{FF2B5EF4-FFF2-40B4-BE49-F238E27FC236}">
                <a16:creationId xmlns:a16="http://schemas.microsoft.com/office/drawing/2014/main" id="{5CB96407-5B3B-47D5-9313-A2E6E0DD7366}"/>
              </a:ext>
            </a:extLst>
          </p:cNvPr>
          <p:cNvSpPr txBox="1"/>
          <p:nvPr/>
        </p:nvSpPr>
        <p:spPr>
          <a:xfrm>
            <a:off x="5697812" y="1858245"/>
            <a:ext cx="6096000" cy="33741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对原始的训练数据提取特征后进行K-means聚类，定义K个聚类中心</a:t>
            </a:r>
            <a:r>
              <a:rPr lang="en-US" altLang="zh-CN" dirty="0"/>
              <a:t>(</a:t>
            </a:r>
            <a:r>
              <a:rPr lang="zh-CN" altLang="en-US" dirty="0"/>
              <a:t>视觉中心</a:t>
            </a:r>
            <a:r>
              <a:rPr lang="en-US" altLang="zh-CN" dirty="0"/>
              <a:t>)</a:t>
            </a:r>
            <a:r>
              <a:rPr lang="zh-CN" altLang="en-US" dirty="0"/>
              <a:t>。然后把训练数据按照聚类中心分为K个组，每个组的数据都有同样的聚类中心。</a:t>
            </a:r>
            <a:endParaRPr lang="en-US" altLang="zh-CN" dirty="0"/>
          </a:p>
          <a:p>
            <a:pPr marL="285750" indent="-285750">
              <a:lnSpc>
                <a:spcPct val="150000"/>
              </a:lnSpc>
              <a:buFont typeface="Arial" panose="020B0604020202020204" pitchFamily="34" charset="0"/>
              <a:buChar char="•"/>
            </a:pPr>
            <a:r>
              <a:rPr lang="zh-CN" altLang="en-US" dirty="0"/>
              <a:t>然后同样的聚类过程应用到每个组中，把每个组再划分为K个组，不停地迭代，直到词汇树到达了预设的最大深度L</a:t>
            </a:r>
            <a:r>
              <a:rPr lang="en-US" altLang="zh-CN" dirty="0"/>
              <a:t>,</a:t>
            </a:r>
          </a:p>
          <a:p>
            <a:pPr marL="285750" indent="-285750">
              <a:lnSpc>
                <a:spcPct val="150000"/>
              </a:lnSpc>
              <a:buFont typeface="Arial" panose="020B0604020202020204" pitchFamily="34" charset="0"/>
              <a:buChar char="•"/>
            </a:pPr>
            <a:r>
              <a:rPr lang="zh-CN" altLang="en-US" dirty="0"/>
              <a:t>实验结果表明随着视觉单词个数的增加检索的结果会变好，词汇树的思路其实就是尽力增加视觉单词的个数</a:t>
            </a:r>
          </a:p>
        </p:txBody>
      </p:sp>
      <p:pic>
        <p:nvPicPr>
          <p:cNvPr id="3" name="已录下的声音">
            <a:hlinkClick r:id="" action="ppaction://media"/>
            <a:extLst>
              <a:ext uri="{FF2B5EF4-FFF2-40B4-BE49-F238E27FC236}">
                <a16:creationId xmlns:a16="http://schemas.microsoft.com/office/drawing/2014/main" id="{C888A6CF-2B60-4453-BA51-4EA9BA5228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5948363"/>
            <a:ext cx="406400" cy="406400"/>
          </a:xfrm>
          <a:prstGeom prst="rect">
            <a:avLst/>
          </a:prstGeom>
        </p:spPr>
      </p:pic>
    </p:spTree>
    <p:extLst>
      <p:ext uri="{BB962C8B-B14F-4D97-AF65-F5344CB8AC3E}">
        <p14:creationId xmlns:p14="http://schemas.microsoft.com/office/powerpoint/2010/main" val="265055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080B8-F3E6-438D-8629-0F2459D6E1A9}"/>
              </a:ext>
            </a:extLst>
          </p:cNvPr>
          <p:cNvSpPr>
            <a:spLocks noGrp="1"/>
          </p:cNvSpPr>
          <p:nvPr>
            <p:ph type="title"/>
          </p:nvPr>
        </p:nvSpPr>
        <p:spPr/>
        <p:txBody>
          <a:bodyPr/>
          <a:lstStyle/>
          <a:p>
            <a:r>
              <a:rPr lang="en-US" altLang="zh-CN" b="1" i="0" dirty="0">
                <a:solidFill>
                  <a:srgbClr val="4D4D4D"/>
                </a:solidFill>
                <a:effectLst>
                  <a:outerShdw blurRad="38100" dist="38100" dir="2700000" algn="tl">
                    <a:srgbClr val="000000">
                      <a:alpha val="43137"/>
                    </a:srgbClr>
                  </a:outerShdw>
                </a:effectLst>
                <a:latin typeface="-apple-system"/>
              </a:rPr>
              <a:t>Vocabulary Tree</a:t>
            </a:r>
            <a:endParaRPr lang="zh-CN" altLang="en-US" dirty="0"/>
          </a:p>
        </p:txBody>
      </p:sp>
      <p:sp>
        <p:nvSpPr>
          <p:cNvPr id="6" name="文本框 5">
            <a:extLst>
              <a:ext uri="{FF2B5EF4-FFF2-40B4-BE49-F238E27FC236}">
                <a16:creationId xmlns:a16="http://schemas.microsoft.com/office/drawing/2014/main" id="{AE2C9B43-0D8A-4B4C-8033-7D6A23289ABF}"/>
              </a:ext>
            </a:extLst>
          </p:cNvPr>
          <p:cNvSpPr txBox="1"/>
          <p:nvPr/>
        </p:nvSpPr>
        <p:spPr>
          <a:xfrm>
            <a:off x="5923280" y="2057989"/>
            <a:ext cx="5110480" cy="3970318"/>
          </a:xfrm>
          <a:prstGeom prst="rect">
            <a:avLst/>
          </a:prstGeom>
          <a:noFill/>
        </p:spPr>
        <p:txBody>
          <a:bodyPr wrap="square" rtlCol="0">
            <a:spAutoFit/>
          </a:bodyPr>
          <a:lstStyle/>
          <a:p>
            <a:pPr>
              <a:lnSpc>
                <a:spcPct val="150000"/>
              </a:lnSpc>
            </a:pPr>
            <a:r>
              <a:rPr lang="zh-CN" altLang="en-US" dirty="0"/>
              <a:t>计算查询图像和数据库图像的相似程度</a:t>
            </a:r>
            <a:r>
              <a:rPr lang="en-US" altLang="zh-CN" dirty="0"/>
              <a:t>:</a:t>
            </a:r>
          </a:p>
          <a:p>
            <a:pPr marL="285750" indent="-285750">
              <a:lnSpc>
                <a:spcPct val="150000"/>
              </a:lnSpc>
              <a:buFont typeface="Arial" panose="020B0604020202020204" pitchFamily="34" charset="0"/>
              <a:buChar char="•"/>
            </a:pPr>
            <a:r>
              <a:rPr lang="zh-CN" altLang="en-US" dirty="0"/>
              <a:t>通过比较查询图像和数据库图像的特征在词汇树中的分布相似程度衡量的</a:t>
            </a:r>
            <a:endParaRPr lang="en-US" altLang="zh-CN" dirty="0"/>
          </a:p>
          <a:p>
            <a:pPr marL="285750" indent="-285750">
              <a:lnSpc>
                <a:spcPct val="150000"/>
              </a:lnSpc>
              <a:buFont typeface="Arial" panose="020B0604020202020204" pitchFamily="34" charset="0"/>
              <a:buChar char="•"/>
            </a:pPr>
            <a:r>
              <a:rPr lang="zh-CN" altLang="en-US" dirty="0"/>
              <a:t>每一个节点对于图像搜索的关键程度不同</a:t>
            </a:r>
            <a:r>
              <a:rPr lang="en-US" altLang="zh-CN" dirty="0"/>
              <a:t>,</a:t>
            </a:r>
            <a:r>
              <a:rPr lang="zh-CN" altLang="en-US" dirty="0"/>
              <a:t>所以根据熵来定义一个权重</a:t>
            </a:r>
            <a:r>
              <a:rPr lang="en-US" altLang="zh-CN" dirty="0" err="1"/>
              <a:t>wi</a:t>
            </a:r>
            <a:r>
              <a:rPr lang="zh-CN" altLang="en-US" dirty="0"/>
              <a:t>，给树中的每一个节点</a:t>
            </a:r>
            <a:r>
              <a:rPr lang="en-US" altLang="zh-CN" dirty="0" err="1"/>
              <a:t>i</a:t>
            </a:r>
            <a:r>
              <a:rPr lang="zh-CN" altLang="en-US" dirty="0"/>
              <a:t>赋予权重</a:t>
            </a:r>
            <a:r>
              <a:rPr lang="en-US" altLang="zh-CN" dirty="0"/>
              <a:t>,</a:t>
            </a:r>
          </a:p>
          <a:p>
            <a:pPr marL="285750" indent="-285750">
              <a:buFont typeface="Arial" panose="020B0604020202020204" pitchFamily="34" charset="0"/>
              <a:buChar char="•"/>
            </a:pPr>
            <a:endParaRPr lang="en-US" altLang="zh-CN" dirty="0"/>
          </a:p>
          <a:p>
            <a:endParaRPr lang="en-US" altLang="zh-CN" dirty="0"/>
          </a:p>
          <a:p>
            <a:endParaRPr lang="en-US" altLang="zh-CN" dirty="0"/>
          </a:p>
          <a:p>
            <a:endParaRPr lang="en-US" altLang="zh-CN" dirty="0"/>
          </a:p>
          <a:p>
            <a:endParaRPr lang="zh-CN" altLang="en-US" dirty="0"/>
          </a:p>
        </p:txBody>
      </p:sp>
      <p:pic>
        <p:nvPicPr>
          <p:cNvPr id="9" name="图片 8">
            <a:extLst>
              <a:ext uri="{FF2B5EF4-FFF2-40B4-BE49-F238E27FC236}">
                <a16:creationId xmlns:a16="http://schemas.microsoft.com/office/drawing/2014/main" id="{E2451718-2679-4D4D-9E3A-C34917415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949" y="1986868"/>
            <a:ext cx="4142874" cy="3245531"/>
          </a:xfrm>
          <a:prstGeom prst="rect">
            <a:avLst/>
          </a:prstGeom>
        </p:spPr>
      </p:pic>
      <p:pic>
        <p:nvPicPr>
          <p:cNvPr id="4" name="已录下的声音">
            <a:hlinkClick r:id="" action="ppaction://media"/>
            <a:extLst>
              <a:ext uri="{FF2B5EF4-FFF2-40B4-BE49-F238E27FC236}">
                <a16:creationId xmlns:a16="http://schemas.microsoft.com/office/drawing/2014/main" id="{63903E30-A8FA-4718-8405-B2FEA93507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6086475"/>
            <a:ext cx="406400" cy="406400"/>
          </a:xfrm>
          <a:prstGeom prst="rect">
            <a:avLst/>
          </a:prstGeom>
        </p:spPr>
      </p:pic>
    </p:spTree>
    <p:extLst>
      <p:ext uri="{BB962C8B-B14F-4D97-AF65-F5344CB8AC3E}">
        <p14:creationId xmlns:p14="http://schemas.microsoft.com/office/powerpoint/2010/main" val="14366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A3E9C-EFFE-4F6B-BC0A-A2BD354B064F}"/>
              </a:ext>
            </a:extLst>
          </p:cNvPr>
          <p:cNvSpPr>
            <a:spLocks noGrp="1"/>
          </p:cNvSpPr>
          <p:nvPr>
            <p:ph type="title"/>
          </p:nvPr>
        </p:nvSpPr>
        <p:spPr/>
        <p:txBody>
          <a:bodyPr/>
          <a:lstStyle/>
          <a:p>
            <a:r>
              <a:rPr lang="en-US" altLang="zh-CN" b="1" i="0" dirty="0">
                <a:solidFill>
                  <a:srgbClr val="4D4D4D"/>
                </a:solidFill>
                <a:effectLst>
                  <a:outerShdw blurRad="38100" dist="38100" dir="2700000" algn="tl">
                    <a:srgbClr val="000000">
                      <a:alpha val="43137"/>
                    </a:srgbClr>
                  </a:outerShdw>
                </a:effectLst>
                <a:latin typeface="-apple-system"/>
              </a:rPr>
              <a:t>Vocabulary Tree</a:t>
            </a:r>
            <a:endParaRPr lang="zh-CN" altLang="en-US" dirty="0"/>
          </a:p>
        </p:txBody>
      </p:sp>
      <p:sp>
        <p:nvSpPr>
          <p:cNvPr id="6" name="文本框 5">
            <a:extLst>
              <a:ext uri="{FF2B5EF4-FFF2-40B4-BE49-F238E27FC236}">
                <a16:creationId xmlns:a16="http://schemas.microsoft.com/office/drawing/2014/main" id="{A79A9F1B-BA0B-4AB0-91E0-B49F4538679D}"/>
              </a:ext>
            </a:extLst>
          </p:cNvPr>
          <p:cNvSpPr txBox="1"/>
          <p:nvPr/>
        </p:nvSpPr>
        <p:spPr>
          <a:xfrm>
            <a:off x="5648960" y="1211020"/>
            <a:ext cx="6080042" cy="3928127"/>
          </a:xfrm>
          <a:prstGeom prst="rect">
            <a:avLst/>
          </a:prstGeom>
          <a:noFill/>
        </p:spPr>
        <p:txBody>
          <a:bodyPr wrap="square" rtlCol="0">
            <a:spAutoFit/>
          </a:bodyPr>
          <a:lstStyle/>
          <a:p>
            <a:pPr>
              <a:lnSpc>
                <a:spcPct val="150000"/>
              </a:lnSpc>
            </a:pPr>
            <a:r>
              <a:rPr lang="zh-CN" altLang="en-US" sz="2400" b="1" dirty="0"/>
              <a:t>打分策略</a:t>
            </a:r>
            <a:r>
              <a:rPr lang="en-US" altLang="zh-CN" sz="2400" b="1" dirty="0"/>
              <a:t>:</a:t>
            </a:r>
          </a:p>
          <a:p>
            <a:pPr marL="285750" indent="-285750">
              <a:lnSpc>
                <a:spcPct val="150000"/>
              </a:lnSpc>
              <a:buFont typeface="Arial" panose="020B0604020202020204" pitchFamily="34" charset="0"/>
              <a:buChar char="•"/>
            </a:pPr>
            <a:r>
              <a:rPr lang="zh-CN" altLang="en-US" dirty="0"/>
              <a:t>使用 </a:t>
            </a:r>
            <a:r>
              <a:rPr lang="en-US" altLang="zh-CN" dirty="0"/>
              <a:t>Forward file </a:t>
            </a:r>
            <a:r>
              <a:rPr lang="zh-CN" altLang="en-US" dirty="0"/>
              <a:t>来记录在每一个图片中出现了哪些</a:t>
            </a:r>
            <a:r>
              <a:rPr lang="en-US" altLang="zh-CN" dirty="0"/>
              <a:t>visual words</a:t>
            </a:r>
            <a:r>
              <a:rPr lang="zh-CN" altLang="en-US" dirty="0"/>
              <a:t>， 一个图片对应一个 </a:t>
            </a:r>
            <a:r>
              <a:rPr lang="en-US" altLang="zh-CN" dirty="0"/>
              <a:t>Forward file</a:t>
            </a:r>
            <a:r>
              <a:rPr lang="zh-CN" altLang="en-US" dirty="0"/>
              <a:t>。同样，每一个节点对应一个</a:t>
            </a:r>
            <a:r>
              <a:rPr lang="en-US" altLang="zh-CN" dirty="0"/>
              <a:t>Inverted file </a:t>
            </a:r>
            <a:r>
              <a:rPr lang="zh-CN" altLang="en-US" dirty="0"/>
              <a:t>来存储每个节点中出现的图片的</a:t>
            </a:r>
            <a:r>
              <a:rPr lang="en-US" altLang="zh-CN" dirty="0"/>
              <a:t>id</a:t>
            </a:r>
            <a:r>
              <a:rPr lang="zh-CN" altLang="en-US" dirty="0"/>
              <a:t>和每张图像出现的次数。        </a:t>
            </a:r>
            <a:endParaRPr lang="en-US" altLang="zh-CN" dirty="0"/>
          </a:p>
          <a:p>
            <a:pPr marL="285750" indent="-285750">
              <a:lnSpc>
                <a:spcPct val="150000"/>
              </a:lnSpc>
              <a:buFont typeface="Arial" panose="020B0604020202020204" pitchFamily="34" charset="0"/>
              <a:buChar char="•"/>
            </a:pPr>
            <a:r>
              <a:rPr lang="zh-CN" altLang="en-US" dirty="0"/>
              <a:t>只有叶结点有真正的 </a:t>
            </a:r>
            <a:r>
              <a:rPr lang="en-US" altLang="zh-CN" dirty="0"/>
              <a:t>Inverted file</a:t>
            </a:r>
            <a:r>
              <a:rPr lang="zh-CN" altLang="en-US" dirty="0"/>
              <a:t>，内部节点的 </a:t>
            </a:r>
            <a:r>
              <a:rPr lang="en-US" altLang="zh-CN" dirty="0"/>
              <a:t>Inverted file </a:t>
            </a:r>
            <a:r>
              <a:rPr lang="zh-CN" altLang="en-US" dirty="0"/>
              <a:t>是根据叶结点计算出来的。</a:t>
            </a:r>
            <a:endParaRPr lang="en-US" altLang="zh-CN" dirty="0"/>
          </a:p>
          <a:p>
            <a:pPr marL="285750" indent="-285750">
              <a:lnSpc>
                <a:spcPct val="150000"/>
              </a:lnSpc>
              <a:buFont typeface="Arial" panose="020B0604020202020204" pitchFamily="34" charset="0"/>
              <a:buChar char="•"/>
            </a:pPr>
            <a:r>
              <a:rPr lang="zh-CN" altLang="en-US" dirty="0"/>
              <a:t>对于每一个非零的查询维度</a:t>
            </a:r>
            <a:r>
              <a:rPr lang="en-US" altLang="zh-CN" dirty="0"/>
              <a:t>qi</a:t>
            </a:r>
            <a:r>
              <a:rPr lang="zh-CN" altLang="en-US" dirty="0"/>
              <a:t>，</a:t>
            </a:r>
            <a:r>
              <a:rPr lang="en-US" altLang="zh-CN" dirty="0"/>
              <a:t>inverted file </a:t>
            </a:r>
            <a:r>
              <a:rPr lang="zh-CN" altLang="en-US" dirty="0"/>
              <a:t>可以被用来遍历对应的非零数据库实体 </a:t>
            </a:r>
            <a:r>
              <a:rPr lang="en-US" altLang="zh-CN" dirty="0"/>
              <a:t>di </a:t>
            </a:r>
            <a:r>
              <a:rPr lang="zh-CN" altLang="en-US" dirty="0"/>
              <a:t>并累计数量。</a:t>
            </a:r>
          </a:p>
        </p:txBody>
      </p:sp>
      <p:pic>
        <p:nvPicPr>
          <p:cNvPr id="8" name="图片 7">
            <a:extLst>
              <a:ext uri="{FF2B5EF4-FFF2-40B4-BE49-F238E27FC236}">
                <a16:creationId xmlns:a16="http://schemas.microsoft.com/office/drawing/2014/main" id="{1740A3A7-2856-4D1E-B6CD-2858A8DD5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16" y="1534186"/>
            <a:ext cx="3861582" cy="3789627"/>
          </a:xfrm>
          <a:prstGeom prst="rect">
            <a:avLst/>
          </a:prstGeom>
        </p:spPr>
      </p:pic>
      <p:pic>
        <p:nvPicPr>
          <p:cNvPr id="3" name="已录下的声音">
            <a:hlinkClick r:id="" action="ppaction://media"/>
            <a:extLst>
              <a:ext uri="{FF2B5EF4-FFF2-40B4-BE49-F238E27FC236}">
                <a16:creationId xmlns:a16="http://schemas.microsoft.com/office/drawing/2014/main" id="{B499FA05-74AE-46A5-9E4E-FD4E17830A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0600" y="6091554"/>
            <a:ext cx="406400" cy="406400"/>
          </a:xfrm>
          <a:prstGeom prst="rect">
            <a:avLst/>
          </a:prstGeom>
        </p:spPr>
      </p:pic>
    </p:spTree>
    <p:extLst>
      <p:ext uri="{BB962C8B-B14F-4D97-AF65-F5344CB8AC3E}">
        <p14:creationId xmlns:p14="http://schemas.microsoft.com/office/powerpoint/2010/main" val="4901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612</Words>
  <Application>Microsoft Office PowerPoint</Application>
  <PresentationFormat>宽屏</PresentationFormat>
  <Paragraphs>41</Paragraphs>
  <Slides>7</Slides>
  <Notes>0</Notes>
  <HiddenSlides>0</HiddenSlides>
  <MMClips>7</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-apple-system</vt:lpstr>
      <vt:lpstr>等线</vt:lpstr>
      <vt:lpstr>等线 Light</vt:lpstr>
      <vt:lpstr>Arial</vt:lpstr>
      <vt:lpstr>Times New Roman</vt:lpstr>
      <vt:lpstr>Office 主题​​</vt:lpstr>
      <vt:lpstr>PowerPoint 演示文稿</vt:lpstr>
      <vt:lpstr>YOLO</vt:lpstr>
      <vt:lpstr>YOLO</vt:lpstr>
      <vt:lpstr>YOLO</vt:lpstr>
      <vt:lpstr>Vocabulary Tree</vt:lpstr>
      <vt:lpstr>Vocabulary Tree</vt:lpstr>
      <vt:lpstr>Vocabulary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吴清杰</dc:creator>
  <cp:lastModifiedBy>吴清杰</cp:lastModifiedBy>
  <cp:revision>84</cp:revision>
  <dcterms:created xsi:type="dcterms:W3CDTF">2021-05-11T13:22:12Z</dcterms:created>
  <dcterms:modified xsi:type="dcterms:W3CDTF">2021-05-12T16:20:20Z</dcterms:modified>
</cp:coreProperties>
</file>